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82" r:id="rId3"/>
    <p:sldId id="271" r:id="rId4"/>
    <p:sldId id="281" r:id="rId5"/>
    <p:sldId id="272" r:id="rId6"/>
    <p:sldId id="280" r:id="rId7"/>
    <p:sldId id="270" r:id="rId8"/>
    <p:sldId id="296" r:id="rId9"/>
    <p:sldId id="283" r:id="rId10"/>
    <p:sldId id="288" r:id="rId11"/>
    <p:sldId id="289" r:id="rId12"/>
    <p:sldId id="278" r:id="rId13"/>
    <p:sldId id="297" r:id="rId14"/>
    <p:sldId id="298" r:id="rId15"/>
    <p:sldId id="299" r:id="rId16"/>
    <p:sldId id="300" r:id="rId17"/>
    <p:sldId id="273" r:id="rId18"/>
    <p:sldId id="274" r:id="rId19"/>
    <p:sldId id="285" r:id="rId20"/>
    <p:sldId id="301" r:id="rId21"/>
    <p:sldId id="286" r:id="rId22"/>
    <p:sldId id="275" r:id="rId23"/>
    <p:sldId id="284" r:id="rId24"/>
    <p:sldId id="276" r:id="rId25"/>
    <p:sldId id="287" r:id="rId26"/>
    <p:sldId id="302" r:id="rId27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C Iconic" panose="020B0500040200020003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5686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5686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r">
              <a:defRPr sz="1200"/>
            </a:lvl1pPr>
          </a:lstStyle>
          <a:p>
            <a:fld id="{4EA13520-F566-40BC-B1FD-744D39B4A1DA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66"/>
            <a:ext cx="2945712" cy="495686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378566"/>
            <a:ext cx="2945712" cy="495686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r">
              <a:defRPr sz="1200"/>
            </a:lvl1pPr>
          </a:lstStyle>
          <a:p>
            <a:fld id="{1F818F11-15C1-423F-9F34-E17DFFAF76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37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568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568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1995285-8EB2-4C84-9916-D20515E53922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51639"/>
            <a:ext cx="5439092" cy="388813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565"/>
            <a:ext cx="2945712" cy="49568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378565"/>
            <a:ext cx="2945712" cy="49568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22BFDEA1-55F0-47D6-A52F-02E39EFF1F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08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81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11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1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45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1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5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02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5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033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35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2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24C6-4E77-4782-842C-808A98BAF398}" type="datetimeFigureOut">
              <a:rPr lang="th-TH" smtClean="0"/>
              <a:t>31/05/64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E777-D81E-4A28-A584-06E2390416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360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3611;&#3619;&#3632;&#3585;&#3634;&#3624;&#3586;&#3629;&#3648;&#3611;&#3636;&#3604;&#3619;&#3634;&#3618;&#3623;&#3636;&#3594;&#3634;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48;&#3619;&#3637;&#3618;&#3609;&#3619;&#3656;&#3623;&#3617;&#3648;&#3619;&#3637;&#3618;&#3609;&#3648;&#3585;&#3636;&#3609;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48;&#3619;&#3637;&#3618;&#3609;&#3619;&#3656;&#3623;&#3617;&#3648;&#3619;&#3637;&#3618;&#3609;&#3648;&#3585;&#3636;&#3609;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21;&#3591;&#3607;&#3632;&#3648;&#3610;&#3637;&#3618;&#3609;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reg4.cmru.ac.th/registrar/studentse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academic.cmru.ac.th/ifs_cm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eg.cmru.ac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E24B2F2-644F-4247-A37D-5C48921E9EFC}"/>
              </a:ext>
            </a:extLst>
          </p:cNvPr>
          <p:cNvSpPr txBox="1"/>
          <p:nvPr/>
        </p:nvSpPr>
        <p:spPr>
          <a:xfrm>
            <a:off x="611560" y="755993"/>
            <a:ext cx="81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2.1. คำร้องขอเปิดรายวิชา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21CDAAC-8615-434D-8B48-D9373FBE0D1D}"/>
              </a:ext>
            </a:extLst>
          </p:cNvPr>
          <p:cNvGrpSpPr/>
          <p:nvPr/>
        </p:nvGrpSpPr>
        <p:grpSpPr>
          <a:xfrm>
            <a:off x="1187624" y="3501009"/>
            <a:ext cx="6961527" cy="2952328"/>
            <a:chOff x="1277379" y="1300815"/>
            <a:chExt cx="6584246" cy="24289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B05E6B92-B5EC-48B1-8EAC-FC1B8ED2FDED}"/>
                </a:ext>
              </a:extLst>
            </p:cNvPr>
            <p:cNvPicPr/>
            <p:nvPr/>
          </p:nvPicPr>
          <p:blipFill rotWithShape="1">
            <a:blip r:embed="rId2"/>
            <a:srcRect l="325" r="2401"/>
            <a:stretch/>
          </p:blipFill>
          <p:spPr>
            <a:xfrm>
              <a:off x="1277379" y="1300815"/>
              <a:ext cx="6584246" cy="2428982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F943BD4B-F845-4973-8AB3-4F6153D979DF}"/>
                </a:ext>
              </a:extLst>
            </p:cNvPr>
            <p:cNvSpPr/>
            <p:nvPr/>
          </p:nvSpPr>
          <p:spPr>
            <a:xfrm>
              <a:off x="4067944" y="2185574"/>
              <a:ext cx="1368152" cy="1633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CBB483FF-7E1F-448E-9EBC-6A8192FF5E54}"/>
                </a:ext>
              </a:extLst>
            </p:cNvPr>
            <p:cNvSpPr/>
            <p:nvPr/>
          </p:nvSpPr>
          <p:spPr>
            <a:xfrm>
              <a:off x="1984394" y="2022268"/>
              <a:ext cx="1368152" cy="1633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210873" y="1268760"/>
            <a:ext cx="7177551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กำหนดการยื่นคำร้องขอเปิด 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ก่อนเปิดภาคเรียน 2 เดือน 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หรือตามปฏิทินการศึกษา</a:t>
            </a:r>
          </a:p>
          <a:p>
            <a:r>
              <a:rPr lang="th-TH" sz="3200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โดย 1/2564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มีกำหนด คือ 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11 พ.ค. – 1 มิ.ย. 2564</a:t>
            </a:r>
          </a:p>
          <a:p>
            <a:endParaRPr lang="th-TH" sz="1050" b="1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การแจ้งเตือนคำร้องที่รอการอนุมัติ</a:t>
            </a:r>
            <a:endParaRPr lang="th-TH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endParaRPr lang="th-TH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4211960" y="587727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1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02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5571026-7DDA-46A7-9705-B4AB94858171}"/>
              </a:ext>
            </a:extLst>
          </p:cNvPr>
          <p:cNvSpPr txBox="1"/>
          <p:nvPr/>
        </p:nvSpPr>
        <p:spPr>
          <a:xfrm>
            <a:off x="611560" y="755993"/>
            <a:ext cx="81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2.1. คำร้องขอเปิดรายวิชา (ต่อ)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66FB13E-C8EE-414F-B956-12DA330224F1}"/>
              </a:ext>
            </a:extLst>
          </p:cNvPr>
          <p:cNvGrpSpPr/>
          <p:nvPr/>
        </p:nvGrpSpPr>
        <p:grpSpPr>
          <a:xfrm>
            <a:off x="971599" y="3573016"/>
            <a:ext cx="7446223" cy="3096344"/>
            <a:chOff x="881844" y="1556792"/>
            <a:chExt cx="7446223" cy="37444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D55FE5D8-6DC6-4284-881E-2747284F6352}"/>
                </a:ext>
              </a:extLst>
            </p:cNvPr>
            <p:cNvPicPr/>
            <p:nvPr/>
          </p:nvPicPr>
          <p:blipFill rotWithShape="1">
            <a:blip r:embed="rId2"/>
            <a:srcRect l="878"/>
            <a:stretch/>
          </p:blipFill>
          <p:spPr>
            <a:xfrm>
              <a:off x="881844" y="1556792"/>
              <a:ext cx="7446223" cy="3744416"/>
            </a:xfrm>
            <a:prstGeom prst="rect">
              <a:avLst/>
            </a:prstGeom>
          </p:spPr>
        </p:pic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948E63EF-B6EF-4C23-A177-2A5FEFD534B9}"/>
                </a:ext>
              </a:extLst>
            </p:cNvPr>
            <p:cNvSpPr/>
            <p:nvPr/>
          </p:nvSpPr>
          <p:spPr>
            <a:xfrm>
              <a:off x="2627784" y="1772816"/>
              <a:ext cx="1080120" cy="7200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C5FC83F8-75D3-4F96-8DE7-F7809BE83F7D}"/>
                </a:ext>
              </a:extLst>
            </p:cNvPr>
            <p:cNvSpPr/>
            <p:nvPr/>
          </p:nvSpPr>
          <p:spPr>
            <a:xfrm>
              <a:off x="1475656" y="1628800"/>
              <a:ext cx="1080120" cy="7200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DC16BC6-4565-496E-A968-5039F57FF765}"/>
              </a:ext>
            </a:extLst>
          </p:cNvPr>
          <p:cNvGrpSpPr/>
          <p:nvPr/>
        </p:nvGrpSpPr>
        <p:grpSpPr>
          <a:xfrm>
            <a:off x="971600" y="1340769"/>
            <a:ext cx="7446222" cy="2088232"/>
            <a:chOff x="1367130" y="3860919"/>
            <a:chExt cx="6589246" cy="27364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1BB9D197-34EC-44C2-97A1-D7059ABCA8AB}"/>
                </a:ext>
              </a:extLst>
            </p:cNvPr>
            <p:cNvPicPr/>
            <p:nvPr/>
          </p:nvPicPr>
          <p:blipFill rotWithShape="1">
            <a:blip r:embed="rId3"/>
            <a:srcRect l="866" r="1332"/>
            <a:stretch/>
          </p:blipFill>
          <p:spPr>
            <a:xfrm>
              <a:off x="1367130" y="3860919"/>
              <a:ext cx="6589246" cy="2736433"/>
            </a:xfrm>
            <a:prstGeom prst="rect">
              <a:avLst/>
            </a:prstGeom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83D84B39-5E42-4DBB-822C-F52607586F7E}"/>
                </a:ext>
              </a:extLst>
            </p:cNvPr>
            <p:cNvSpPr/>
            <p:nvPr/>
          </p:nvSpPr>
          <p:spPr>
            <a:xfrm>
              <a:off x="2051720" y="4509120"/>
              <a:ext cx="1368152" cy="1633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C566B5B1-8CA3-4D34-A1C8-79BBA55EE29A}"/>
                </a:ext>
              </a:extLst>
            </p:cNvPr>
            <p:cNvSpPr/>
            <p:nvPr/>
          </p:nvSpPr>
          <p:spPr>
            <a:xfrm>
              <a:off x="3203848" y="4705854"/>
              <a:ext cx="1368152" cy="1633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097153" y="60212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3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115616" y="28529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2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48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599902" y="785024"/>
            <a:ext cx="841448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ผลการดำเนินการที่ผ่านมา</a:t>
            </a: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มีนักศึกษาบางคนไม่ได้ยื่นคำร้องขอเปิดรายวิชา แต่ไปลงทะเบียน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ก่อนนักศึกษาที่ยื่นคำร้องขอเปิดรายวิชา</a:t>
            </a:r>
          </a:p>
          <a:p>
            <a:endParaRPr lang="th-TH" sz="1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แนวทางการปรับปรุงแก้ไข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กระบวนการลงทะเบียน 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เมื่อคำร้องขอเปิดรายวิชาได้รับการอนุมัติ เจ้าหน้าที่ของ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สำนักทะเบียนฯ จะกำหนดเฉพาะรหัสนักศึกษาที่ยื่นคำร้อง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ขอเปิดรายวิชาให้ลงทะเบียน</a:t>
            </a: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BC5E599B-9E9D-4459-B124-2D5FDC50C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7801" y="548680"/>
            <a:ext cx="803135" cy="745768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C7CDDBA-0F00-4693-B46F-5A2EE9770A85}"/>
              </a:ext>
            </a:extLst>
          </p:cNvPr>
          <p:cNvSpPr txBox="1"/>
          <p:nvPr/>
        </p:nvSpPr>
        <p:spPr>
          <a:xfrm>
            <a:off x="922004" y="4708301"/>
            <a:ext cx="7776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u="sng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  <a:hlinkClick r:id="rId4" action="ppaction://hlinkfile"/>
              </a:rPr>
              <a:t>ประกาศมหาวิทยาลัยราชภัฏเชียงใหม่ </a:t>
            </a:r>
          </a:p>
          <a:p>
            <a:r>
              <a:rPr lang="th-TH" u="sng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  <a:hlinkClick r:id="rId4" action="ppaction://hlinkfile"/>
              </a:rPr>
              <a:t>เรื่อง หลักเกณฑ์และแนวปฏิบัติการขอเปิดรายวิชา</a:t>
            </a:r>
          </a:p>
          <a:p>
            <a:r>
              <a:rPr lang="th-TH" u="sng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  <a:hlinkClick r:id="rId4" action="ppaction://hlinkfile"/>
              </a:rPr>
              <a:t>ที่อยู่นอกเหนือจากแผนการเรียน มหาวิทยาลัยราชภัฏเชียงใหม่</a:t>
            </a:r>
            <a:endParaRPr lang="en-US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132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175430" y="1340768"/>
            <a:ext cx="764504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กำหนดการยื่นคำร้องขอลงทะเบียนเรียนร่วม (ข้ามประเภท)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คือ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เริ่มวันแรกของการลงทะเบียน และสิ้นสุดวันสุดท้าย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ของการเพิ่ม-ถอนรายวิชา หรือตามปฏิทินการศึกษา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โดย 1/2564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มีกำหนด คือ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7 มิถุนายน – 4 กรกฎาคม 2564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  <a:hlinkClick r:id="rId2" action="ppaction://hlinkfile"/>
              </a:rPr>
              <a:t>ประกาศมหาวิทยาลัยราชภัฏเชียงใหม่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  <a:hlinkClick r:id="rId2" action="ppaction://hlinkfile"/>
              </a:rPr>
              <a:t>เรื่อง แนวปฏิบัติในการลงทะเบียนเรียนร่วมและเรียนเกิน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E24B2F2-644F-4247-A37D-5C48921E9EFC}"/>
              </a:ext>
            </a:extLst>
          </p:cNvPr>
          <p:cNvSpPr txBox="1"/>
          <p:nvPr/>
        </p:nvSpPr>
        <p:spPr>
          <a:xfrm>
            <a:off x="611560" y="755993"/>
            <a:ext cx="81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2.2 คำร้องขอลงทะเบียนเรียนร่วม (ข้ามประเภท)</a:t>
            </a:r>
          </a:p>
        </p:txBody>
      </p:sp>
    </p:spTree>
    <p:extLst>
      <p:ext uri="{BB962C8B-B14F-4D97-AF65-F5344CB8AC3E}">
        <p14:creationId xmlns:p14="http://schemas.microsoft.com/office/powerpoint/2010/main" val="311485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196397" y="1341343"/>
            <a:ext cx="755206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กำหนดการยื่นคำร้องขอ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ลงทะเบียนเรียนเกินหน่วยกิต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คือ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เริ่มวันแรกของการลงทะเบียน และสิ้นสุดวันสุดท้าย</a:t>
            </a:r>
          </a:p>
          <a:p>
            <a:pPr lvl="0"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ของการเพิ่ม-ถอนรายวิชา </a:t>
            </a:r>
            <a:r>
              <a:rPr lang="th-TH" sz="3200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หรือตามปฏิทิน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การศึกษา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โดย 1/2564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มีกำหนด คือ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7 มิถุนายน – 4 กรกฎาคม 2564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  <a:hlinkClick r:id="rId2" action="ppaction://hlinkfile"/>
              </a:rPr>
              <a:t>ประกาศมหาวิทยาลัยราชภัฏเชียงใหม่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  <a:hlinkClick r:id="rId2" action="ppaction://hlinkfile"/>
              </a:rPr>
              <a:t>เรื่อง แนวปฏิบัติในการลงทะเบียนเรียนร่วมและเรียนเกิน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E24B2F2-644F-4247-A37D-5C48921E9EFC}"/>
              </a:ext>
            </a:extLst>
          </p:cNvPr>
          <p:cNvSpPr txBox="1"/>
          <p:nvPr/>
        </p:nvSpPr>
        <p:spPr>
          <a:xfrm>
            <a:off x="611560" y="755993"/>
            <a:ext cx="81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2.3. คำร้องขอลงทะเบียนเรียนเกินหน่วยกิต</a:t>
            </a:r>
          </a:p>
        </p:txBody>
      </p:sp>
    </p:spTree>
    <p:extLst>
      <p:ext uri="{BB962C8B-B14F-4D97-AF65-F5344CB8AC3E}">
        <p14:creationId xmlns:p14="http://schemas.microsoft.com/office/powerpoint/2010/main" val="350729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1203903" y="1329730"/>
            <a:ext cx="78325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กำหนดการยื่นคำร้องขอ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ลงทะเบียนในรายวิชาที่จำนวนรับเต็ม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  <a:p>
            <a:pPr lvl="0"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คือ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ช่วงการเพิ่ม-ถอนรายวิชา </a:t>
            </a:r>
            <a:r>
              <a:rPr lang="th-TH" sz="3200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หรือตามปฏิทิน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การศึกษา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โดย 1/2564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มีกำหนด คือ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21 มิถุนายน – 4 กรกฎาคม 2564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cs typeface="FC Iconic" panose="020B0500040200020003" pitchFamily="34" charset="-34"/>
                <a:hlinkClick r:id="rId2" action="ppaction://hlinkfile"/>
              </a:rPr>
              <a:t>ประกาศมหาวิทยาลัยราชภัฏเชียงใหม่ </a:t>
            </a:r>
            <a:endParaRPr lang="th-TH" sz="3200" dirty="0">
              <a:solidFill>
                <a:srgbClr val="1F497D">
                  <a:lumMod val="75000"/>
                </a:srgbClr>
              </a:solidFill>
              <a:latin typeface="FC Iconic" panose="020B0500040200020003" pitchFamily="34" charset="-34"/>
              <a:cs typeface="FC Iconic" panose="020B0500040200020003" pitchFamily="34" charset="-34"/>
              <a:hlinkClick r:id="rId2" action="ppaction://hlinkfi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cs typeface="FC Iconic" panose="020B0500040200020003" pitchFamily="34" charset="-34"/>
                <a:hlinkClick r:id="rId2" action="ppaction://hlinkfile"/>
              </a:rPr>
              <a:t>เรื่อง แนวปฏิบัติในการลงทะเบียนเรียนรายวิชา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+mn-ea"/>
              <a:cs typeface="FC Iconic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E24B2F2-644F-4247-A37D-5C48921E9EFC}"/>
              </a:ext>
            </a:extLst>
          </p:cNvPr>
          <p:cNvSpPr txBox="1"/>
          <p:nvPr/>
        </p:nvSpPr>
        <p:spPr>
          <a:xfrm>
            <a:off x="611560" y="755993"/>
            <a:ext cx="81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2.4. คำร้องขอลงทะเบียนในรายวิชาที่จำนวนรับเต็ม</a:t>
            </a:r>
          </a:p>
        </p:txBody>
      </p:sp>
    </p:spTree>
    <p:extLst>
      <p:ext uri="{BB962C8B-B14F-4D97-AF65-F5344CB8AC3E}">
        <p14:creationId xmlns:p14="http://schemas.microsoft.com/office/powerpoint/2010/main" val="132510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ED9112B-1D67-40E6-B42D-5D89CDDD50B8}"/>
              </a:ext>
            </a:extLst>
          </p:cNvPr>
          <p:cNvSpPr txBox="1"/>
          <p:nvPr/>
        </p:nvSpPr>
        <p:spPr>
          <a:xfrm>
            <a:off x="179512" y="836712"/>
            <a:ext cx="87849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b="1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กำหนด</a:t>
            </a: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+mn-ea"/>
                <a:cs typeface="FC Iconic" panose="020B0500040200020003" pitchFamily="34" charset="-34"/>
              </a:rPr>
              <a:t>การลงทะเบียน และ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500" b="1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พบอาจารย์ที่ปรึกษาสำหรับนักศึกษาใหม่</a:t>
            </a:r>
            <a:endParaRPr kumimoji="0" lang="th-TH" sz="55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AC75F24-92F2-437E-89EB-CA27FD170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664" y="2672535"/>
            <a:ext cx="6048672" cy="37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683568" y="900589"/>
            <a:ext cx="72202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3.1 กำหนดการลงทะเบียนของนักศึกษาใหม่ รหัส 64</a:t>
            </a:r>
          </a:p>
          <a:p>
            <a:r>
              <a:rPr lang="th-TH" sz="10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</a:t>
            </a:r>
            <a:endParaRPr lang="th-TH" sz="36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CFE2B218-6B08-4BBD-9462-9E71086B5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1772816"/>
            <a:ext cx="2895377" cy="2842251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6DD0FB0-BF77-4C6F-845E-1B44D6E3079B}"/>
              </a:ext>
            </a:extLst>
          </p:cNvPr>
          <p:cNvSpPr txBox="1"/>
          <p:nvPr/>
        </p:nvSpPr>
        <p:spPr>
          <a:xfrm>
            <a:off x="3419872" y="2034699"/>
            <a:ext cx="5112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&gt;&gt; </a:t>
            </a:r>
            <a:r>
              <a:rPr lang="th-TH" sz="36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วันที่ 16-18 มิถุนายน 2564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&lt;&lt;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68763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323528" y="836712"/>
            <a:ext cx="88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3.2 อาจารย์ที่ปรึกษาพบนักศึกษาใหม่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วันที่ 16-18 มิถุนายน 64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C004978-C559-45DE-ACAE-D5CA637745FA}"/>
              </a:ext>
            </a:extLst>
          </p:cNvPr>
          <p:cNvSpPr txBox="1"/>
          <p:nvPr/>
        </p:nvSpPr>
        <p:spPr>
          <a:xfrm>
            <a:off x="1126663" y="1484784"/>
            <a:ext cx="762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จัดในรูปแบบออนไลน์ โดยโปรแกรม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Zoom Meeting</a:t>
            </a:r>
          </a:p>
        </p:txBody>
      </p:sp>
      <p:pic>
        <p:nvPicPr>
          <p:cNvPr id="1026" name="Picture 2" descr="TEAM BUILDING - thebest-trainings.com">
            <a:extLst>
              <a:ext uri="{FF2B5EF4-FFF2-40B4-BE49-F238E27FC236}">
                <a16:creationId xmlns:a16="http://schemas.microsoft.com/office/drawing/2014/main" id="{EE402984-1588-4791-A1D4-EA6D696E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63" y="2060848"/>
            <a:ext cx="3422873" cy="34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6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DBD70EF-0073-4294-9362-0D3F20EF6742}"/>
              </a:ext>
            </a:extLst>
          </p:cNvPr>
          <p:cNvGrpSpPr/>
          <p:nvPr/>
        </p:nvGrpSpPr>
        <p:grpSpPr>
          <a:xfrm>
            <a:off x="323528" y="1397975"/>
            <a:ext cx="6336704" cy="3838074"/>
            <a:chOff x="323528" y="1397975"/>
            <a:chExt cx="6336704" cy="3838074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773E76C-F0A1-4B17-A1C0-841ACF9E1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" r="10675"/>
            <a:stretch/>
          </p:blipFill>
          <p:spPr>
            <a:xfrm>
              <a:off x="323528" y="1397975"/>
              <a:ext cx="6336704" cy="38380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C4E0315F-99BA-4049-A998-63D4EC19A820}"/>
                </a:ext>
              </a:extLst>
            </p:cNvPr>
            <p:cNvSpPr/>
            <p:nvPr/>
          </p:nvSpPr>
          <p:spPr>
            <a:xfrm>
              <a:off x="845914" y="3172996"/>
              <a:ext cx="845765" cy="1440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0E5424A-6E9C-4032-8112-5F3FCDE4B7A8}"/>
                </a:ext>
              </a:extLst>
            </p:cNvPr>
            <p:cNvSpPr/>
            <p:nvPr/>
          </p:nvSpPr>
          <p:spPr>
            <a:xfrm>
              <a:off x="2699792" y="2060848"/>
              <a:ext cx="1224136" cy="1874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2CCD818-1E58-41E1-9A18-4BCC65763CEE}"/>
                </a:ext>
              </a:extLst>
            </p:cNvPr>
            <p:cNvSpPr/>
            <p:nvPr/>
          </p:nvSpPr>
          <p:spPr>
            <a:xfrm>
              <a:off x="1151620" y="1939470"/>
              <a:ext cx="936104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FAFB6E1-4888-45E3-9042-B8297A26C372}"/>
              </a:ext>
            </a:extLst>
          </p:cNvPr>
          <p:cNvSpPr txBox="1"/>
          <p:nvPr/>
        </p:nvSpPr>
        <p:spPr>
          <a:xfrm>
            <a:off x="910639" y="764704"/>
            <a:ext cx="762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ขั้นตอนการเพิ่มข้อมูลห้องพบนักศึกษาใหม่ รหัส 64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FA1470CC-2987-4537-BB8F-DC0F1AC9FA5F}"/>
              </a:ext>
            </a:extLst>
          </p:cNvPr>
          <p:cNvGrpSpPr/>
          <p:nvPr/>
        </p:nvGrpSpPr>
        <p:grpSpPr>
          <a:xfrm>
            <a:off x="2267744" y="2924944"/>
            <a:ext cx="6692827" cy="3456384"/>
            <a:chOff x="2267744" y="2924944"/>
            <a:chExt cx="6692827" cy="3456384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63986F8-5F4F-46B1-9B09-9268B358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924944"/>
              <a:ext cx="6692827" cy="34563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B6F2ACE6-6EC5-4AA0-B500-70C5344F5580}"/>
                </a:ext>
              </a:extLst>
            </p:cNvPr>
            <p:cNvSpPr/>
            <p:nvPr/>
          </p:nvSpPr>
          <p:spPr>
            <a:xfrm>
              <a:off x="2267744" y="4979310"/>
              <a:ext cx="1080120" cy="2498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4966085" y="576185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2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323528" y="419062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1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" name="คำบรรยายภาพ: สี่เหลี่ยมมุมมน 1">
            <a:extLst>
              <a:ext uri="{FF2B5EF4-FFF2-40B4-BE49-F238E27FC236}">
                <a16:creationId xmlns:a16="http://schemas.microsoft.com/office/drawing/2014/main" id="{98E82A28-2EE6-45EB-BA94-0D514C007587}"/>
              </a:ext>
            </a:extLst>
          </p:cNvPr>
          <p:cNvSpPr/>
          <p:nvPr/>
        </p:nvSpPr>
        <p:spPr>
          <a:xfrm>
            <a:off x="1547664" y="2484184"/>
            <a:ext cx="2088232" cy="584776"/>
          </a:xfrm>
          <a:prstGeom prst="wedgeRoundRectCallout">
            <a:avLst>
              <a:gd name="adj1" fmla="val -40226"/>
              <a:gd name="adj2" fmla="val 86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FC Iconic" panose="020B0500040200020003" pitchFamily="34" charset="-34"/>
                <a:cs typeface="FC Iconic" panose="020B0500040200020003" pitchFamily="34" charset="-34"/>
              </a:rPr>
              <a:t>ส่งข้อมูลพบ อ.ที่ปรึกษา</a:t>
            </a:r>
          </a:p>
        </p:txBody>
      </p:sp>
      <p:sp>
        <p:nvSpPr>
          <p:cNvPr id="15" name="คำบรรยายภาพ: สี่เหลี่ยมมุมมน 14">
            <a:extLst>
              <a:ext uri="{FF2B5EF4-FFF2-40B4-BE49-F238E27FC236}">
                <a16:creationId xmlns:a16="http://schemas.microsoft.com/office/drawing/2014/main" id="{FA85256C-CAEF-401C-80D9-D52E43C01639}"/>
              </a:ext>
            </a:extLst>
          </p:cNvPr>
          <p:cNvSpPr/>
          <p:nvPr/>
        </p:nvSpPr>
        <p:spPr>
          <a:xfrm>
            <a:off x="3203848" y="4303541"/>
            <a:ext cx="2376264" cy="584776"/>
          </a:xfrm>
          <a:prstGeom prst="wedgeRoundRectCallout">
            <a:avLst>
              <a:gd name="adj1" fmla="val -40226"/>
              <a:gd name="adj2" fmla="val 86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จัดการข้อมูลพบ อ.ที่ปรึกษา</a:t>
            </a:r>
          </a:p>
        </p:txBody>
      </p:sp>
    </p:spTree>
    <p:extLst>
      <p:ext uri="{BB962C8B-B14F-4D97-AF65-F5344CB8AC3E}">
        <p14:creationId xmlns:p14="http://schemas.microsoft.com/office/powerpoint/2010/main" val="370410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ED9112B-1D67-40E6-B42D-5D89CDDD50B8}"/>
              </a:ext>
            </a:extLst>
          </p:cNvPr>
          <p:cNvSpPr txBox="1"/>
          <p:nvPr/>
        </p:nvSpPr>
        <p:spPr>
          <a:xfrm>
            <a:off x="1295636" y="83671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การลงทะเบียนเรียน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D888067A-3F59-40BE-A6C5-978BF1FDB7F6}"/>
              </a:ext>
            </a:extLst>
          </p:cNvPr>
          <p:cNvGrpSpPr/>
          <p:nvPr/>
        </p:nvGrpSpPr>
        <p:grpSpPr>
          <a:xfrm>
            <a:off x="659294" y="2348880"/>
            <a:ext cx="7825412" cy="3516412"/>
            <a:chOff x="407266" y="2432868"/>
            <a:chExt cx="7825412" cy="3516412"/>
          </a:xfrm>
        </p:grpSpPr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811997E9-29F0-403A-83D2-01ADF8D36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266" y="2432868"/>
              <a:ext cx="7825412" cy="3516412"/>
            </a:xfrm>
            <a:prstGeom prst="rect">
              <a:avLst/>
            </a:prstGeom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BE027E01-5218-4DB4-8D6F-C8377EF13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50" t="12200" r="21651" b="5201"/>
            <a:stretch/>
          </p:blipFill>
          <p:spPr>
            <a:xfrm>
              <a:off x="1835696" y="2636912"/>
              <a:ext cx="4896544" cy="28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96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766192F-7B23-4719-A319-D8203449786E}"/>
              </a:ext>
            </a:extLst>
          </p:cNvPr>
          <p:cNvGrpSpPr/>
          <p:nvPr/>
        </p:nvGrpSpPr>
        <p:grpSpPr>
          <a:xfrm>
            <a:off x="297669" y="1347262"/>
            <a:ext cx="7010635" cy="3377882"/>
            <a:chOff x="297669" y="1347262"/>
            <a:chExt cx="7010635" cy="3377882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010C9534-8820-41BB-A95D-989EC2D2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9" y="1347262"/>
              <a:ext cx="6938627" cy="33778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DF0775C6-87B4-494F-A54C-719B899DEACA}"/>
                </a:ext>
              </a:extLst>
            </p:cNvPr>
            <p:cNvSpPr/>
            <p:nvPr/>
          </p:nvSpPr>
          <p:spPr>
            <a:xfrm>
              <a:off x="6372200" y="2276872"/>
              <a:ext cx="936104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FAFB6E1-4888-45E3-9042-B8297A26C372}"/>
              </a:ext>
            </a:extLst>
          </p:cNvPr>
          <p:cNvSpPr txBox="1"/>
          <p:nvPr/>
        </p:nvSpPr>
        <p:spPr>
          <a:xfrm>
            <a:off x="910639" y="764704"/>
            <a:ext cx="762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ขั้นตอนการเพิ่มข้อมูลห้องพบนักศึกษาใหม่ รหัส 64 (ต่อ)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D3AEAD7-D835-4682-8B8F-137B8BF99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47" y="3306660"/>
            <a:ext cx="6935283" cy="3376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AB9E5F77-249B-4BBF-90F5-27D6F8245C6A}"/>
              </a:ext>
            </a:extLst>
          </p:cNvPr>
          <p:cNvSpPr/>
          <p:nvPr/>
        </p:nvSpPr>
        <p:spPr>
          <a:xfrm>
            <a:off x="4227042" y="2386052"/>
            <a:ext cx="936104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470887" y="414036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3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4572000" y="594928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4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3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587DE21D-2A79-4872-A81D-268642F5140E}"/>
              </a:ext>
            </a:extLst>
          </p:cNvPr>
          <p:cNvSpPr/>
          <p:nvPr/>
        </p:nvSpPr>
        <p:spPr>
          <a:xfrm>
            <a:off x="7308304" y="1703846"/>
            <a:ext cx="1247706" cy="511242"/>
          </a:xfrm>
          <a:prstGeom prst="wedgeRoundRectCallout">
            <a:avLst>
              <a:gd name="adj1" fmla="val -40226"/>
              <a:gd name="adj2" fmla="val 86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FC Iconic" panose="020B0500040200020003" pitchFamily="34" charset="-34"/>
                <a:cs typeface="FC Iconic" panose="020B0500040200020003" pitchFamily="34" charset="-34"/>
              </a:rPr>
              <a:t>เพิ่ม/แก้ไข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337722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FAFB6E1-4888-45E3-9042-B8297A26C372}"/>
              </a:ext>
            </a:extLst>
          </p:cNvPr>
          <p:cNvSpPr txBox="1"/>
          <p:nvPr/>
        </p:nvSpPr>
        <p:spPr>
          <a:xfrm>
            <a:off x="910639" y="764704"/>
            <a:ext cx="7621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ขั้นตอนการค้นหาวันเวลาพบอาจารย์ที่ปรึกษาและเข้าร่วม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Zoom Meeting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ของนักศึกษาใหม่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9096157-798F-482E-93CA-3187BF618F26}"/>
              </a:ext>
            </a:extLst>
          </p:cNvPr>
          <p:cNvGrpSpPr/>
          <p:nvPr/>
        </p:nvGrpSpPr>
        <p:grpSpPr>
          <a:xfrm>
            <a:off x="910639" y="2071575"/>
            <a:ext cx="7463154" cy="3877705"/>
            <a:chOff x="2267745" y="2071576"/>
            <a:chExt cx="4968552" cy="2581560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29A49E28-5483-4EFA-A39B-5B44458EC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2" r="18281" b="32166"/>
            <a:stretch/>
          </p:blipFill>
          <p:spPr>
            <a:xfrm>
              <a:off x="2267745" y="2071576"/>
              <a:ext cx="4968552" cy="25815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5F12862-F03F-4CA3-A5FD-E84FF9CD4083}"/>
                </a:ext>
              </a:extLst>
            </p:cNvPr>
            <p:cNvSpPr/>
            <p:nvPr/>
          </p:nvSpPr>
          <p:spPr>
            <a:xfrm>
              <a:off x="4139952" y="2708920"/>
              <a:ext cx="936104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XXXXXXXXX</a:t>
              </a:r>
              <a:endParaRPr lang="th-T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A4857009-C723-4FE3-ABB3-5E302F3844C7}"/>
                </a:ext>
              </a:extLst>
            </p:cNvPr>
            <p:cNvSpPr/>
            <p:nvPr/>
          </p:nvSpPr>
          <p:spPr>
            <a:xfrm>
              <a:off x="4121366" y="3212976"/>
              <a:ext cx="936104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XXXXXXXXX</a:t>
              </a:r>
              <a:endParaRPr lang="th-TH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4C84F10-87DA-47EF-8CF9-262304327D30}"/>
              </a:ext>
            </a:extLst>
          </p:cNvPr>
          <p:cNvSpPr txBox="1"/>
          <p:nvPr/>
        </p:nvSpPr>
        <p:spPr>
          <a:xfrm>
            <a:off x="2771800" y="515401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รูปที่ 5</a:t>
            </a:r>
            <a:endParaRPr lang="en-US" sz="3200" u="sng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96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273780" y="927298"/>
            <a:ext cx="897874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 ขอความร่วมมือให้อาจารย์ที่ปรึกษาส่งลิงค์ห้องพบ</a:t>
            </a: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ที่ปรึกษาออนไลน์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Zoom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Meeting</a:t>
            </a:r>
            <a:endParaRPr lang="th-TH" sz="36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เข้ามาในระบบของสำนักทะเบียนและประมวลผล </a:t>
            </a: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ระหว่างวันที่  </a:t>
            </a:r>
            <a:r>
              <a:rPr lang="th-TH" sz="36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2 - 6 มิถุนายน 2564 </a:t>
            </a:r>
          </a:p>
          <a:p>
            <a:endParaRPr lang="th-TH" sz="1400" b="1" u="sng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endParaRPr lang="th-TH" sz="1200" u="sng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-  สำนักทะเบียนและประมวลผลจะประชาสัมพันธ์แจ้งให้นักศึกษา</a:t>
            </a: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ทราบตั้งแต่วันที่  </a:t>
            </a:r>
            <a:r>
              <a:rPr lang="th-TH" sz="36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7 มิถุนายน 2564</a:t>
            </a: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E5CFF670-323A-4C8F-85DF-D9BABA4B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128" y="4509120"/>
            <a:ext cx="31465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FAFB6E1-4888-45E3-9042-B8297A26C372}"/>
              </a:ext>
            </a:extLst>
          </p:cNvPr>
          <p:cNvSpPr txBox="1"/>
          <p:nvPr/>
        </p:nvSpPr>
        <p:spPr>
          <a:xfrm>
            <a:off x="755576" y="620688"/>
            <a:ext cx="76218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อาจารย์ที่ปรึกษารับกระเป๋าเอกสารได้ในวันที่  </a:t>
            </a:r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8 มิถุนายน 64</a:t>
            </a:r>
          </a:p>
          <a:p>
            <a:r>
              <a:rPr lang="th-TH" sz="30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ที่สำนักงานคณะ (คณะร่วมผลิตให้รับที่คณะที่อาจารย์สังกัด)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E44C498-9C59-422A-A4F6-334377EBAF37}"/>
              </a:ext>
            </a:extLst>
          </p:cNvPr>
          <p:cNvSpPr txBox="1"/>
          <p:nvPr/>
        </p:nvSpPr>
        <p:spPr>
          <a:xfrm>
            <a:off x="761098" y="1628800"/>
            <a:ext cx="838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**รายการเอกสารสำหรับอาจารย์ที่ปรึกษา นักศึกษาใหม่ 2564**</a:t>
            </a:r>
            <a:endParaRPr lang="en-US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14C0348-1F05-4308-830A-04FA1B93283E}"/>
              </a:ext>
            </a:extLst>
          </p:cNvPr>
          <p:cNvSpPr txBox="1"/>
          <p:nvPr/>
        </p:nvSpPr>
        <p:spPr>
          <a:xfrm>
            <a:off x="869618" y="1988840"/>
            <a:ext cx="8382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 แนวปฏิบัติการจัดการเรียนการสอน ภาคการศึกษาที่ 1 ปีการศึกษา 2564 (สำหรับนักศึกษา)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 ใบรายชื่อนักศึกษา หมู่เรียนในความรับผิดชอบของอาจารย์ที่ปรึกษา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สามารถดาวน์โหลดได้ที่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2400" u="sng" dirty="0">
                <a:solidFill>
                  <a:srgbClr val="0000FF"/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  <a:hlinkClick r:id="rId2"/>
              </a:rPr>
              <a:t>http://reg4.cmru.ac.th/registrar/studentset.asp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3.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ที่คั่นหนังสือ ปีการศึกษา 2564 ประกอบด้วย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3.1 อธิบายขั้นตอนการลงทะเบียน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3.2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QR Code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คู่มือนักศึกษาใหม่ ปีการศึกษา 2564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3.3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QR Code </a:t>
            </a: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ระบบบริการการศึกษา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4. คู่มือนักศึกษาใหม่ ปีการศึกษา 2564 (สำหรับอาจารย์ที่ปรึกษา)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5. แผนการเรียนเสนอแนะตลอดหลักสูตร ของนักศึกษา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6. ตารางเรียนภาคการเรียนที่ 1 ปีการศึกษา 2564 ของนักศึกษา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7. แนวทางการให้คำปรึกษาของอาจารย์ที่ปรึกษา</a:t>
            </a:r>
          </a:p>
          <a:p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8. สไลด์แนะนำนักศึกษาใหม่สำหรับอาจารย์ที่ปรึกษา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466D5920-E84F-4E6B-AE4C-9DC6914E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2280" y="3476600"/>
            <a:ext cx="1872208" cy="2116409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142E4CC-98CB-4832-AC34-785AEACC3107}"/>
              </a:ext>
            </a:extLst>
          </p:cNvPr>
          <p:cNvSpPr txBox="1"/>
          <p:nvPr/>
        </p:nvSpPr>
        <p:spPr>
          <a:xfrm>
            <a:off x="395536" y="6094457"/>
            <a:ext cx="856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dirty="0">
                <a:latin typeface="FC Iconic" panose="020B0500040200020003" pitchFamily="34" charset="-34"/>
                <a:cs typeface="FC Iconic" panose="020B0500040200020003" pitchFamily="34" charset="-34"/>
              </a:rPr>
              <a:t>**รายการที่ 1-6 นักศึกษาสามารถดาวน์โหลดเอกสารได้จาก “ระบบค้นหาห้องพบอาจารย์ที่ปรึกษา”</a:t>
            </a:r>
          </a:p>
        </p:txBody>
      </p:sp>
    </p:spTree>
    <p:extLst>
      <p:ext uri="{BB962C8B-B14F-4D97-AF65-F5344CB8AC3E}">
        <p14:creationId xmlns:p14="http://schemas.microsoft.com/office/powerpoint/2010/main" val="67871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455173" y="836712"/>
            <a:ext cx="8653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3.4 คู่มือนักศึกษา / คลิปวิดีโอที่เกี่ยวข้องกับนักศึกษา</a:t>
            </a: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ขั้นตอนการลงทะเบียน / ขั้นตอนการใช้งานคำร้องออนไลน์</a:t>
            </a: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</a:t>
            </a:r>
            <a:r>
              <a:rPr lang="en-US" sz="3200" u="sng" dirty="0">
                <a:solidFill>
                  <a:srgbClr val="0563C1"/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  <a:hlinkClick r:id="rId2"/>
              </a:rPr>
              <a:t>http://www.academic.cmru.ac.th/ifs_cmru/</a:t>
            </a:r>
            <a:endParaRPr lang="en-US" sz="3200" dirty="0">
              <a:effectLst/>
              <a:latin typeface="FC Iconic" panose="020B0500040200020003" pitchFamily="34" charset="-34"/>
              <a:ea typeface="Calibri" panose="020F0502020204030204" pitchFamily="34" charset="0"/>
              <a:cs typeface="FC Iconic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4F458AE-A31A-44CF-96D0-F3FAEFAE1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0" r="1176" b="5201"/>
          <a:stretch/>
        </p:blipFill>
        <p:spPr>
          <a:xfrm>
            <a:off x="378043" y="3068960"/>
            <a:ext cx="5562109" cy="26150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99DD42A-E541-4349-B09D-E81A16BEA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5040" r="4241" b="3446"/>
          <a:stretch/>
        </p:blipFill>
        <p:spPr>
          <a:xfrm>
            <a:off x="6156176" y="3068960"/>
            <a:ext cx="2592288" cy="26150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4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1485257" y="1145644"/>
            <a:ext cx="617348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dirty="0">
                <a:solidFill>
                  <a:schemeClr val="tx2">
                    <a:lumMod val="50000"/>
                  </a:schemeClr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Q &amp; A</a:t>
            </a:r>
            <a:endParaRPr lang="th-TH" sz="9000" dirty="0">
              <a:solidFill>
                <a:schemeClr val="tx2">
                  <a:lumMod val="50000"/>
                </a:schemeClr>
              </a:solidFill>
              <a:effectLst/>
              <a:latin typeface="FC Iconic" panose="020B0500040200020003" pitchFamily="34" charset="-34"/>
              <a:ea typeface="Calibri" panose="020F0502020204030204" pitchFamily="34" charset="0"/>
              <a:cs typeface="FC Iconic" panose="020B0500040200020003" pitchFamily="34" charset="-34"/>
            </a:endParaRPr>
          </a:p>
          <a:p>
            <a:pPr algn="ctr"/>
            <a:r>
              <a:rPr lang="th-TH" sz="8000" dirty="0">
                <a:solidFill>
                  <a:schemeClr val="tx2">
                    <a:lumMod val="50000"/>
                  </a:schemeClr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"ถามจริง ตอบตรง </a:t>
            </a:r>
          </a:p>
          <a:p>
            <a:pPr algn="ctr"/>
            <a:r>
              <a:rPr lang="th-TH" sz="8000" dirty="0">
                <a:solidFill>
                  <a:schemeClr val="tx2">
                    <a:lumMod val="50000"/>
                  </a:schemeClr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เรื่องลงทะเบียน"</a:t>
            </a:r>
            <a:endParaRPr lang="en-US" sz="8000" dirty="0">
              <a:solidFill>
                <a:schemeClr val="tx2">
                  <a:lumMod val="50000"/>
                </a:schemeClr>
              </a:solidFill>
              <a:effectLst/>
              <a:latin typeface="FC Iconic" panose="020B0500040200020003" pitchFamily="34" charset="-34"/>
              <a:ea typeface="Calibri" panose="020F0502020204030204" pitchFamily="34" charset="0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37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918817" y="836712"/>
            <a:ext cx="7919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3.5 QR Code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 ความคิดเห็นหลังจากเข้าร่วมกิจกรรม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KM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สัญจร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</a:rPr>
              <a:t>      "ถามจริง ตอบตรง เรื่องลงทะเบียน"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FC Iconic" panose="020B0500040200020003" pitchFamily="34" charset="-34"/>
              <a:ea typeface="Calibri" panose="020F0502020204030204" pitchFamily="34" charset="0"/>
              <a:cs typeface="FC Iconic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7E0D4DB-341C-46A7-B4CD-E29D9442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060848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755670" y="802446"/>
            <a:ext cx="581761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         1. </a:t>
            </a:r>
            <a:r>
              <a:rPr lang="th-TH" sz="4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การลงทะเบียนเรียน</a:t>
            </a:r>
          </a:p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ช่วงเวลาที่นักศึกษาลงทะเบียน มี 2 รอบ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620FDFF-86DC-44F8-851A-5B11B308DC10}"/>
              </a:ext>
            </a:extLst>
          </p:cNvPr>
          <p:cNvSpPr txBox="1"/>
          <p:nvPr/>
        </p:nvSpPr>
        <p:spPr>
          <a:xfrm>
            <a:off x="1259632" y="2087557"/>
            <a:ext cx="691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รอบที่ 1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&gt;&gt;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รอบลงทะเบียนตามแผนการเรียน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รอบที่ 2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&gt;&gt;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รอบลงทะเบียน เพิ่ม ถอน รายวิชา</a:t>
            </a:r>
            <a:endParaRPr lang="th-TH" sz="32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1E0EE1A-9513-4D69-B885-13902CB4ACEA}"/>
              </a:ext>
            </a:extLst>
          </p:cNvPr>
          <p:cNvSpPr txBox="1"/>
          <p:nvPr/>
        </p:nvSpPr>
        <p:spPr>
          <a:xfrm>
            <a:off x="659366" y="3092767"/>
            <a:ext cx="8222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อาจารย์ที่ปรึกษาทำการอนุมัติการลงทะเบียนของนักศึกษา</a:t>
            </a:r>
          </a:p>
          <a:p>
            <a:pPr algn="ctr"/>
            <a:r>
              <a:rPr lang="th-TH" sz="36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วันที่ 7 มิถุนายน – 6 กรกฎาคม 2564</a:t>
            </a:r>
          </a:p>
        </p:txBody>
      </p:sp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5DBDDEC8-F93D-4B2F-9504-630E52DD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366" y="4241545"/>
            <a:ext cx="2218159" cy="20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4C6CAF6-59A7-47B5-ACAF-C223C6135A6B}"/>
              </a:ext>
            </a:extLst>
          </p:cNvPr>
          <p:cNvSpPr txBox="1"/>
          <p:nvPr/>
        </p:nvSpPr>
        <p:spPr>
          <a:xfrm>
            <a:off x="379705" y="764704"/>
            <a:ext cx="88008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4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1.1 ขั้นตอนการลงทะเบียนเรียน ตามแผนการเรียนของนักศึกษา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BF4006-3400-4F07-A252-B66EED6B941E}"/>
              </a:ext>
            </a:extLst>
          </p:cNvPr>
          <p:cNvSpPr txBox="1"/>
          <p:nvPr/>
        </p:nvSpPr>
        <p:spPr>
          <a:xfrm>
            <a:off x="789869" y="1340768"/>
            <a:ext cx="7598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เข้าสู่ระบบบริการการศึกษาออนไลน์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Log in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เข้าสู่ระบบ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(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alibri" panose="020F0502020204030204" pitchFamily="34" charset="0"/>
                <a:cs typeface="FC Iconic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www.reg.cmru.ac.th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)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052F8F0-7D47-42DC-8899-FAF420795B2C}"/>
              </a:ext>
            </a:extLst>
          </p:cNvPr>
          <p:cNvSpPr txBox="1"/>
          <p:nvPr/>
        </p:nvSpPr>
        <p:spPr>
          <a:xfrm>
            <a:off x="767072" y="2391656"/>
            <a:ext cx="690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 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เลือกเมนู “</a:t>
            </a:r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ลงทะเบียน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 และคลิกปุ่ม “ลงทะเบียน”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8BC32CE-C2C2-4533-84B6-13C78E60EA67}"/>
              </a:ext>
            </a:extLst>
          </p:cNvPr>
          <p:cNvSpPr txBox="1"/>
          <p:nvPr/>
        </p:nvSpPr>
        <p:spPr>
          <a:xfrm>
            <a:off x="767072" y="2924944"/>
            <a:ext cx="6534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3.  คลิกปุ่ม “ดึงรายวิชาจากแผน”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29FBB1-5C95-41C0-AD43-B3E0C77FD9E2}"/>
              </a:ext>
            </a:extLst>
          </p:cNvPr>
          <p:cNvSpPr txBox="1"/>
          <p:nvPr/>
        </p:nvSpPr>
        <p:spPr>
          <a:xfrm>
            <a:off x="767073" y="3429000"/>
            <a:ext cx="6858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4.  ตรวจสอบความถูกต้องของ รายวิชา 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Section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2F3E18B-8E78-44D1-AD54-14037B207E24}"/>
              </a:ext>
            </a:extLst>
          </p:cNvPr>
          <p:cNvSpPr txBox="1"/>
          <p:nvPr/>
        </p:nvSpPr>
        <p:spPr>
          <a:xfrm>
            <a:off x="767072" y="3978505"/>
            <a:ext cx="68580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5. 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เลือกเมนู “</a:t>
            </a:r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ตรวจสอบรายวิชาที่จองเรียน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 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และคลิกปุ่ม “</a:t>
            </a:r>
            <a:r>
              <a:rPr lang="th-TH" sz="32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ยืนยันการลงทะเบียน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 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และให้นักศึกษาตรวจสอบผลการลงทะเบียน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ที่เมนู “ผลการลงทะเบียน/พิมพ์ใบชำระเงิน”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44268B6-73D5-4E6F-A2FD-C7E8E8101F93}"/>
              </a:ext>
            </a:extLst>
          </p:cNvPr>
          <p:cNvSpPr txBox="1"/>
          <p:nvPr/>
        </p:nvSpPr>
        <p:spPr>
          <a:xfrm>
            <a:off x="713320" y="5940569"/>
            <a:ext cx="6174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6.  อาจารย์ที่ปรึกษาอนุมัติการลงทะเบียนเรียน</a:t>
            </a:r>
          </a:p>
        </p:txBody>
      </p:sp>
      <p:pic>
        <p:nvPicPr>
          <p:cNvPr id="17" name="กราฟิก 16">
            <a:extLst>
              <a:ext uri="{FF2B5EF4-FFF2-40B4-BE49-F238E27FC236}">
                <a16:creationId xmlns:a16="http://schemas.microsoft.com/office/drawing/2014/main" id="{3E05223D-B335-4715-8979-6C7FC97E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3614124"/>
            <a:ext cx="1372508" cy="27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683568" y="692696"/>
            <a:ext cx="7372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1.2 ขั้นตอนการลงทะเบียน ช่วงเพิ่ม-ถอน รายวิชา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66590C4-BC01-46AF-B5EE-100B645266B9}"/>
              </a:ext>
            </a:extLst>
          </p:cNvPr>
          <p:cNvSpPr txBox="1"/>
          <p:nvPr/>
        </p:nvSpPr>
        <p:spPr>
          <a:xfrm>
            <a:off x="827585" y="126876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 เมื่อทำการเข้าสู่ระบบอยู่ในช่วงที่เปิดให้ทำการเพิ่ม-ถอน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จะปรากฏเมนู “</a:t>
            </a:r>
            <a:r>
              <a:rPr lang="th-TH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ลงทะเบียนเพิ่ม-ถอน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 และคลิกปุ่ม “ลงทะเบียน”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2.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จะปรากฏรายวิชาที่ได้ลงทะเบียนไว้แล้ว ในพื้นที่ 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  <a:latin typeface="FC Iconic" panose="020B0500040200020003" pitchFamily="34" charset="-34"/>
              <a:ea typeface="Cordia New" panose="020B0304020202020204" pitchFamily="34" charset="-34"/>
              <a:cs typeface="FC Iconic" panose="020B0500040200020003" pitchFamily="34" charset="-34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“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รายวิชาที่ลงทะเบียนทั้งหมด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”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3. หากต้องการนำรายวิชาบางวิชาออกจากระบบ ให้คลิกที่สัญลักษณ์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“</a:t>
            </a:r>
            <a:r>
              <a:rPr lang="th-TH" dirty="0">
                <a:solidFill>
                  <a:srgbClr val="00B0F0"/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ถอน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” </a:t>
            </a:r>
            <a:r>
              <a:rPr lang="th-TH" dirty="0">
                <a:solidFill>
                  <a:srgbClr val="FF0000"/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รูปถังขยะ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ที่ตรงกับรายวิชาที่ต้องการถอน ระบบจะนำรายวิชาดังกล่าวไป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รอไว้ที่พื้นที่ “</a:t>
            </a:r>
            <a:r>
              <a:rPr lang="th-TH" u="sng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การจองรายวิชา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”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ให้โดยอัตโนมัติ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  <a:latin typeface="FC Iconic" panose="020B0500040200020003" pitchFamily="34" charset="-34"/>
              <a:ea typeface="Cordia New" panose="020B0304020202020204" pitchFamily="34" charset="-34"/>
              <a:cs typeface="FC Iconic" panose="020B0500040200020003" pitchFamily="34" charset="-34"/>
            </a:endParaRP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4. หากต้องการเพิ่มรายวิชา ให้ค้นหารายวิชา โดยระบุรหัสรายวิชาบางส่วน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หรือทั้งหมดลงในช่อง “ระบุรายวิชา” แล้วคลิกปุ่ม “ค้นหา”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หากต้องการ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“</a:t>
            </a:r>
            <a:r>
              <a:rPr lang="th-TH" dirty="0">
                <a:solidFill>
                  <a:srgbClr val="00B0F0"/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เพิ่มรายวิชา</a:t>
            </a:r>
            <a:r>
              <a:rPr lang="en-US" dirty="0">
                <a:solidFill>
                  <a:schemeClr val="tx2"/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”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ให้คลิกที่ </a:t>
            </a:r>
            <a:r>
              <a:rPr lang="th-TH" dirty="0">
                <a:solidFill>
                  <a:srgbClr val="FF0000"/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รูปล้อเข็น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ระบบจะนำ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รายวิชาไปแสดงในพื้นที่ “</a:t>
            </a:r>
            <a:r>
              <a:rPr lang="th-TH" u="sng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การจองรายวิชา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/>
                <a:latin typeface="FC Iconic" panose="020B0500040200020003" pitchFamily="34" charset="-34"/>
                <a:ea typeface="Cordia New" panose="020B0304020202020204" pitchFamily="34" charset="-34"/>
                <a:cs typeface="FC Iconic" panose="020B0500040200020003" pitchFamily="34" charset="-34"/>
              </a:rPr>
              <a:t>” ให้โดยอัตโนมัติ</a:t>
            </a:r>
            <a:endParaRPr lang="en-US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2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683568" y="692696"/>
            <a:ext cx="802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1.2 ขั้นตอนการลงทะเบียน  ช่วงเพิ่ม-ถอน รายวิชา (ต่อ)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66590C4-BC01-46AF-B5EE-100B645266B9}"/>
              </a:ext>
            </a:extLst>
          </p:cNvPr>
          <p:cNvSpPr txBox="1"/>
          <p:nvPr/>
        </p:nvSpPr>
        <p:spPr>
          <a:xfrm>
            <a:off x="864097" y="1268760"/>
            <a:ext cx="8604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5. ระบบจะทำการตรวจสอบวิชาที่ทำการเพิ่ม-ถอน ว่าสามารถทำการ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เพิ่ม-ถอน ได้หรือไม่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5.1 เมื่อระบบทำการตรวจสอบในเบื้องต้นแล้วพบว่าไม่สามารถทำการ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เพิ่ม-ถอน ได้ นักศึกษาจะต้องปรับแก้รายการลงทะเบียนให้ถูกต้อง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ตามเงื่อนไขที่ระบบระบุก่อน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5.2 เมื่อระบบทำการตรวจสอบ แล้วพบว่าวิชาที่เลือกเพื่อทำการเพิ่ม-ถอนนั้น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สามารถทำการเพิ่ม-ถอน ได้ ให้ทำการคลิกที่เมนู 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“</a:t>
            </a:r>
            <a:r>
              <a:rPr lang="th-TH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ตรวจสอบรายวิชาที่จองเรียน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 ด้านซ้ายมือของหน้าจอ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แล้วดำเนินการยืนยันผลการลงทะเบียน และให้นักศึกษาตรวจสอบ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ผลการลงทะเบียนที่เมนู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“ผลการลงทะเบียน/พิมพ์ใบชำระเงิน”</a:t>
            </a:r>
            <a:endParaRPr lang="th-TH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** ที่ผ่านมาพบว่านักศึกษาบางส่วนไม่ได้กดปุ่ม “ยืนยันผลการลงทะเบียน”</a:t>
            </a:r>
          </a:p>
          <a:p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                          ทำให้การลงทะเบียนไม่สำเร็จ **</a:t>
            </a: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834B5E8A-5FAE-4AD9-ABF4-16B8969C86C5}"/>
              </a:ext>
            </a:extLst>
          </p:cNvPr>
          <p:cNvGrpSpPr/>
          <p:nvPr/>
        </p:nvGrpSpPr>
        <p:grpSpPr>
          <a:xfrm>
            <a:off x="1187624" y="6013199"/>
            <a:ext cx="2411760" cy="720081"/>
            <a:chOff x="3275856" y="1340767"/>
            <a:chExt cx="2411760" cy="720081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B4ECF69-DFD1-4671-B332-1C62A6085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1" t="25987" r="33857" b="64744"/>
            <a:stretch/>
          </p:blipFill>
          <p:spPr>
            <a:xfrm>
              <a:off x="3275856" y="1340767"/>
              <a:ext cx="2411760" cy="720081"/>
            </a:xfrm>
            <a:prstGeom prst="rect">
              <a:avLst/>
            </a:prstGeom>
          </p:spPr>
        </p:pic>
        <p:sp>
          <p:nvSpPr>
            <p:cNvPr id="11" name="Rectangle: Rounded Corners 12">
              <a:extLst>
                <a:ext uri="{FF2B5EF4-FFF2-40B4-BE49-F238E27FC236}">
                  <a16:creationId xmlns:a16="http://schemas.microsoft.com/office/drawing/2014/main" id="{2428D731-6EF2-41CF-AACB-B87852BEF5C5}"/>
                </a:ext>
              </a:extLst>
            </p:cNvPr>
            <p:cNvSpPr/>
            <p:nvPr/>
          </p:nvSpPr>
          <p:spPr>
            <a:xfrm>
              <a:off x="3779912" y="1772816"/>
              <a:ext cx="1368152" cy="2880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7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5C5805-0FA2-4214-A174-1888BC3B13BA}"/>
              </a:ext>
            </a:extLst>
          </p:cNvPr>
          <p:cNvSpPr txBox="1"/>
          <p:nvPr/>
        </p:nvSpPr>
        <p:spPr>
          <a:xfrm>
            <a:off x="467544" y="836712"/>
            <a:ext cx="86481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ข้อสังเกตสำหรับอาจารย์ที่ปรึกษา ก่อนดำเนินการอนุมัติการลงทะเบียน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การตรวจสอบรายวิชาให้ถูกต้องตามโครงสร้างหลักสูตร (เลขปี พ.ศ.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หลักสูตรจะกำหนดไว้หลังชื่อวิชา) หรือเทียบได้ ต้องตรวจสอบ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หน่วยกิตรายวิชาที่ลงทะเบียนต้องไม่ให้น้อยกว่าหน่วยกิตของ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รายวิชาที่กำหนดไว้ในหลักสูตรของนักศึกษา</a:t>
            </a:r>
          </a:p>
          <a:p>
            <a:endParaRPr lang="th-TH" sz="1800" b="1" u="sng" dirty="0">
              <a:solidFill>
                <a:schemeClr val="tx2">
                  <a:lumMod val="7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สาเหตุที่อาจทำให้นักศึกษาลงทะเบียนเรียนไม่สำเร็จ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การไม่ได้กดปุ่มยืนยันการลงทะเบียน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การลงทะเบียนในรายวิชาที่มีวิชาเรียนก่อน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การลงทะเบียนในรายวิชาที่เกรดยังไม่ออก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- การลงทะเบียนในรายวิชาที่มีเวลาเรียน/เวลาสอบ ตรงกัน</a:t>
            </a:r>
          </a:p>
        </p:txBody>
      </p:sp>
    </p:spTree>
    <p:extLst>
      <p:ext uri="{BB962C8B-B14F-4D97-AF65-F5344CB8AC3E}">
        <p14:creationId xmlns:p14="http://schemas.microsoft.com/office/powerpoint/2010/main" val="78999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ED9112B-1D67-40E6-B42D-5D89CDDD50B8}"/>
              </a:ext>
            </a:extLst>
          </p:cNvPr>
          <p:cNvSpPr txBox="1"/>
          <p:nvPr/>
        </p:nvSpPr>
        <p:spPr>
          <a:xfrm>
            <a:off x="1295636" y="692696"/>
            <a:ext cx="6552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b="1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คำร้อง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7000" b="1" dirty="0">
                <a:solidFill>
                  <a:srgbClr val="1F497D">
                    <a:lumMod val="75000"/>
                  </a:srgb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สำหรับการ</a:t>
            </a:r>
            <a:r>
              <a:rPr kumimoji="0" lang="th-TH" sz="7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FC Iconic" panose="020B0500040200020003" pitchFamily="34" charset="-34"/>
                <a:cs typeface="FC Iconic" panose="020B0500040200020003" pitchFamily="34" charset="-34"/>
              </a:rPr>
              <a:t>ลงทะเบียน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D888067A-3F59-40BE-A6C5-978BF1FDB7F6}"/>
              </a:ext>
            </a:extLst>
          </p:cNvPr>
          <p:cNvGrpSpPr/>
          <p:nvPr/>
        </p:nvGrpSpPr>
        <p:grpSpPr>
          <a:xfrm>
            <a:off x="659294" y="3093353"/>
            <a:ext cx="7825412" cy="3215967"/>
            <a:chOff x="407266" y="2432868"/>
            <a:chExt cx="7825412" cy="3516412"/>
          </a:xfrm>
        </p:grpSpPr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811997E9-29F0-403A-83D2-01ADF8D36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266" y="2432868"/>
              <a:ext cx="7825412" cy="3516412"/>
            </a:xfrm>
            <a:prstGeom prst="rect">
              <a:avLst/>
            </a:prstGeom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BE027E01-5218-4DB4-8D6F-C8377EF13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50" t="12200" r="21651" b="5201"/>
            <a:stretch/>
          </p:blipFill>
          <p:spPr>
            <a:xfrm>
              <a:off x="1835696" y="2636912"/>
              <a:ext cx="4896544" cy="28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03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2742408-BFA1-40C0-B77B-5EC9381FE890}"/>
              </a:ext>
            </a:extLst>
          </p:cNvPr>
          <p:cNvSpPr txBox="1"/>
          <p:nvPr/>
        </p:nvSpPr>
        <p:spPr>
          <a:xfrm>
            <a:off x="683568" y="766445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 คำร้องสำหรับการลงทะเบียน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EDD2303-C053-485D-B4B7-0D83E733025B}"/>
              </a:ext>
            </a:extLst>
          </p:cNvPr>
          <p:cNvSpPr txBox="1"/>
          <p:nvPr/>
        </p:nvSpPr>
        <p:spPr>
          <a:xfrm>
            <a:off x="1043608" y="1404059"/>
            <a:ext cx="8100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2.1. คำร้องขอเปิดรายวิชา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2.2. คำร้องขอลงทะเบียนเรียนร่วม (ข้ามประเภท)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2.3. คำร้องขอลงทะเบียนเรียนเกินหน่วยกิต</a:t>
            </a:r>
          </a:p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2.4. คำร้องขอลงทะเบียนในรายวิชาที่จำนวนรับเต็ม</a:t>
            </a:r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DA6AB5E9-634D-4205-B844-53D671E1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156176" y="3068960"/>
            <a:ext cx="2762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883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1473</Words>
  <Application>Microsoft Office PowerPoint</Application>
  <PresentationFormat>นำเสนอทางหน้าจอ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0" baseType="lpstr">
      <vt:lpstr>FC Iconic</vt:lpstr>
      <vt:lpstr>Calibri</vt:lpstr>
      <vt:lpstr>Arial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academic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jj</dc:creator>
  <cp:lastModifiedBy>Lenovo</cp:lastModifiedBy>
  <cp:revision>213</cp:revision>
  <cp:lastPrinted>2021-05-30T03:24:32Z</cp:lastPrinted>
  <dcterms:created xsi:type="dcterms:W3CDTF">2017-03-11T08:15:02Z</dcterms:created>
  <dcterms:modified xsi:type="dcterms:W3CDTF">2021-05-31T04:35:09Z</dcterms:modified>
</cp:coreProperties>
</file>